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8" r:id="rId1"/>
    <p:sldMasterId id="2147483679" r:id="rId2"/>
  </p:sldMasterIdLst>
  <p:notesMasterIdLst>
    <p:notesMasterId r:id="rId12"/>
  </p:notesMasterIdLst>
  <p:sldIdLst>
    <p:sldId id="285" r:id="rId3"/>
    <p:sldId id="279" r:id="rId4"/>
    <p:sldId id="288" r:id="rId5"/>
    <p:sldId id="298" r:id="rId6"/>
    <p:sldId id="256" r:id="rId7"/>
    <p:sldId id="295" r:id="rId8"/>
    <p:sldId id="302" r:id="rId9"/>
    <p:sldId id="303" r:id="rId10"/>
    <p:sldId id="305" r:id="rId11"/>
  </p:sldIdLst>
  <p:sldSz cx="12192000" cy="6858000"/>
  <p:notesSz cx="6797675" cy="992822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7248">
          <p15:clr>
            <a:srgbClr val="A4A3A4"/>
          </p15:clr>
        </p15:guide>
        <p15:guide id="3" pos="3840">
          <p15:clr>
            <a:srgbClr val="A4A3A4"/>
          </p15:clr>
        </p15:guide>
        <p15:guide id="4" orient="horz" pos="8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673C067-85EA-491A-8587-BD1272CCB6BA}">
  <a:tblStyle styleId="{C673C067-85EA-491A-8587-BD1272CCB6B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DF0E7"/>
          </a:solidFill>
        </a:fill>
      </a:tcStyle>
    </a:wholeTbl>
    <a:band1H>
      <a:tcTxStyle/>
      <a:tcStyle>
        <a:tcBdr/>
        <a:fill>
          <a:solidFill>
            <a:srgbClr val="D8E0C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8E0CC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8ACACD0-8B28-4BE8-9C14-CA1E62408C45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F6FD"/>
          </a:solidFill>
        </a:fill>
      </a:tcStyle>
    </a:wholeTbl>
    <a:band1H>
      <a:tcTxStyle/>
      <a:tcStyle>
        <a:tcBdr/>
        <a:fill>
          <a:solidFill>
            <a:srgbClr val="CEECF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ECF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A46B1B2-AC7B-4FB7-80DE-13AE8DD6457B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18" y="36"/>
      </p:cViewPr>
      <p:guideLst>
        <p:guide orient="horz" pos="2160"/>
        <p:guide pos="7248"/>
        <p:guide pos="3840"/>
        <p:guide orient="horz" pos="8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ndan O'Connell" userId="853ccdff976cdc7e" providerId="LiveId" clId="{CC8FA1F8-D570-4DF8-90FE-D99A6E032C57}"/>
    <pc:docChg chg="custSel delSld modSld sldOrd">
      <pc:chgData name="Brendan O'Connell" userId="853ccdff976cdc7e" providerId="LiveId" clId="{CC8FA1F8-D570-4DF8-90FE-D99A6E032C57}" dt="2022-05-10T21:06:26.343" v="25" actId="47"/>
      <pc:docMkLst>
        <pc:docMk/>
      </pc:docMkLst>
      <pc:sldChg chg="del">
        <pc:chgData name="Brendan O'Connell" userId="853ccdff976cdc7e" providerId="LiveId" clId="{CC8FA1F8-D570-4DF8-90FE-D99A6E032C57}" dt="2022-05-10T21:04:04.279" v="0" actId="47"/>
        <pc:sldMkLst>
          <pc:docMk/>
          <pc:sldMk cId="0" sldId="258"/>
        </pc:sldMkLst>
      </pc:sldChg>
      <pc:sldChg chg="del">
        <pc:chgData name="Brendan O'Connell" userId="853ccdff976cdc7e" providerId="LiveId" clId="{CC8FA1F8-D570-4DF8-90FE-D99A6E032C57}" dt="2022-05-10T21:04:04.279" v="0" actId="47"/>
        <pc:sldMkLst>
          <pc:docMk/>
          <pc:sldMk cId="0" sldId="259"/>
        </pc:sldMkLst>
      </pc:sldChg>
      <pc:sldChg chg="del">
        <pc:chgData name="Brendan O'Connell" userId="853ccdff976cdc7e" providerId="LiveId" clId="{CC8FA1F8-D570-4DF8-90FE-D99A6E032C57}" dt="2022-05-10T21:05:48.463" v="3" actId="47"/>
        <pc:sldMkLst>
          <pc:docMk/>
          <pc:sldMk cId="0" sldId="260"/>
        </pc:sldMkLst>
      </pc:sldChg>
      <pc:sldChg chg="del">
        <pc:chgData name="Brendan O'Connell" userId="853ccdff976cdc7e" providerId="LiveId" clId="{CC8FA1F8-D570-4DF8-90FE-D99A6E032C57}" dt="2022-05-10T21:04:04.279" v="0" actId="47"/>
        <pc:sldMkLst>
          <pc:docMk/>
          <pc:sldMk cId="0" sldId="261"/>
        </pc:sldMkLst>
      </pc:sldChg>
      <pc:sldChg chg="del">
        <pc:chgData name="Brendan O'Connell" userId="853ccdff976cdc7e" providerId="LiveId" clId="{CC8FA1F8-D570-4DF8-90FE-D99A6E032C57}" dt="2022-05-10T21:04:04.279" v="0" actId="47"/>
        <pc:sldMkLst>
          <pc:docMk/>
          <pc:sldMk cId="0" sldId="262"/>
        </pc:sldMkLst>
      </pc:sldChg>
      <pc:sldChg chg="del">
        <pc:chgData name="Brendan O'Connell" userId="853ccdff976cdc7e" providerId="LiveId" clId="{CC8FA1F8-D570-4DF8-90FE-D99A6E032C57}" dt="2022-05-10T21:05:46.439" v="2" actId="47"/>
        <pc:sldMkLst>
          <pc:docMk/>
          <pc:sldMk cId="0" sldId="263"/>
        </pc:sldMkLst>
      </pc:sldChg>
      <pc:sldChg chg="del">
        <pc:chgData name="Brendan O'Connell" userId="853ccdff976cdc7e" providerId="LiveId" clId="{CC8FA1F8-D570-4DF8-90FE-D99A6E032C57}" dt="2022-05-10T21:04:04.279" v="0" actId="47"/>
        <pc:sldMkLst>
          <pc:docMk/>
          <pc:sldMk cId="0" sldId="265"/>
        </pc:sldMkLst>
      </pc:sldChg>
      <pc:sldChg chg="del">
        <pc:chgData name="Brendan O'Connell" userId="853ccdff976cdc7e" providerId="LiveId" clId="{CC8FA1F8-D570-4DF8-90FE-D99A6E032C57}" dt="2022-05-10T21:05:49.213" v="4" actId="47"/>
        <pc:sldMkLst>
          <pc:docMk/>
          <pc:sldMk cId="0" sldId="267"/>
        </pc:sldMkLst>
      </pc:sldChg>
      <pc:sldChg chg="del">
        <pc:chgData name="Brendan O'Connell" userId="853ccdff976cdc7e" providerId="LiveId" clId="{CC8FA1F8-D570-4DF8-90FE-D99A6E032C57}" dt="2022-05-10T21:05:49.925" v="5" actId="47"/>
        <pc:sldMkLst>
          <pc:docMk/>
          <pc:sldMk cId="0" sldId="269"/>
        </pc:sldMkLst>
      </pc:sldChg>
      <pc:sldChg chg="del">
        <pc:chgData name="Brendan O'Connell" userId="853ccdff976cdc7e" providerId="LiveId" clId="{CC8FA1F8-D570-4DF8-90FE-D99A6E032C57}" dt="2022-05-10T21:05:50.925" v="6" actId="47"/>
        <pc:sldMkLst>
          <pc:docMk/>
          <pc:sldMk cId="0" sldId="270"/>
        </pc:sldMkLst>
      </pc:sldChg>
      <pc:sldChg chg="del">
        <pc:chgData name="Brendan O'Connell" userId="853ccdff976cdc7e" providerId="LiveId" clId="{CC8FA1F8-D570-4DF8-90FE-D99A6E032C57}" dt="2022-05-10T21:05:51.991" v="7" actId="47"/>
        <pc:sldMkLst>
          <pc:docMk/>
          <pc:sldMk cId="0" sldId="271"/>
        </pc:sldMkLst>
      </pc:sldChg>
      <pc:sldChg chg="del">
        <pc:chgData name="Brendan O'Connell" userId="853ccdff976cdc7e" providerId="LiveId" clId="{CC8FA1F8-D570-4DF8-90FE-D99A6E032C57}" dt="2022-05-10T21:04:04.279" v="0" actId="47"/>
        <pc:sldMkLst>
          <pc:docMk/>
          <pc:sldMk cId="0" sldId="274"/>
        </pc:sldMkLst>
      </pc:sldChg>
      <pc:sldChg chg="del">
        <pc:chgData name="Brendan O'Connell" userId="853ccdff976cdc7e" providerId="LiveId" clId="{CC8FA1F8-D570-4DF8-90FE-D99A6E032C57}" dt="2022-05-10T21:05:54.475" v="8" actId="47"/>
        <pc:sldMkLst>
          <pc:docMk/>
          <pc:sldMk cId="0" sldId="275"/>
        </pc:sldMkLst>
      </pc:sldChg>
      <pc:sldChg chg="del">
        <pc:chgData name="Brendan O'Connell" userId="853ccdff976cdc7e" providerId="LiveId" clId="{CC8FA1F8-D570-4DF8-90FE-D99A6E032C57}" dt="2022-05-10T21:05:55.366" v="9" actId="47"/>
        <pc:sldMkLst>
          <pc:docMk/>
          <pc:sldMk cId="0" sldId="276"/>
        </pc:sldMkLst>
      </pc:sldChg>
      <pc:sldChg chg="del">
        <pc:chgData name="Brendan O'Connell" userId="853ccdff976cdc7e" providerId="LiveId" clId="{CC8FA1F8-D570-4DF8-90FE-D99A6E032C57}" dt="2022-05-10T21:04:04.279" v="0" actId="47"/>
        <pc:sldMkLst>
          <pc:docMk/>
          <pc:sldMk cId="0" sldId="277"/>
        </pc:sldMkLst>
      </pc:sldChg>
      <pc:sldChg chg="ord">
        <pc:chgData name="Brendan O'Connell" userId="853ccdff976cdc7e" providerId="LiveId" clId="{CC8FA1F8-D570-4DF8-90FE-D99A6E032C57}" dt="2022-05-10T21:06:00.646" v="11"/>
        <pc:sldMkLst>
          <pc:docMk/>
          <pc:sldMk cId="0" sldId="279"/>
        </pc:sldMkLst>
      </pc:sldChg>
      <pc:sldChg chg="del">
        <pc:chgData name="Brendan O'Connell" userId="853ccdff976cdc7e" providerId="LiveId" clId="{CC8FA1F8-D570-4DF8-90FE-D99A6E032C57}" dt="2022-05-10T21:06:04.691" v="12" actId="47"/>
        <pc:sldMkLst>
          <pc:docMk/>
          <pc:sldMk cId="0" sldId="280"/>
        </pc:sldMkLst>
      </pc:sldChg>
      <pc:sldChg chg="del">
        <pc:chgData name="Brendan O'Connell" userId="853ccdff976cdc7e" providerId="LiveId" clId="{CC8FA1F8-D570-4DF8-90FE-D99A6E032C57}" dt="2022-05-10T21:06:05.285" v="13" actId="47"/>
        <pc:sldMkLst>
          <pc:docMk/>
          <pc:sldMk cId="0" sldId="281"/>
        </pc:sldMkLst>
      </pc:sldChg>
      <pc:sldChg chg="del">
        <pc:chgData name="Brendan O'Connell" userId="853ccdff976cdc7e" providerId="LiveId" clId="{CC8FA1F8-D570-4DF8-90FE-D99A6E032C57}" dt="2022-05-10T21:06:07.097" v="14" actId="47"/>
        <pc:sldMkLst>
          <pc:docMk/>
          <pc:sldMk cId="0" sldId="282"/>
        </pc:sldMkLst>
      </pc:sldChg>
      <pc:sldChg chg="ord">
        <pc:chgData name="Brendan O'Connell" userId="853ccdff976cdc7e" providerId="LiveId" clId="{CC8FA1F8-D570-4DF8-90FE-D99A6E032C57}" dt="2022-05-10T21:06:11.846" v="16"/>
        <pc:sldMkLst>
          <pc:docMk/>
          <pc:sldMk cId="0" sldId="285"/>
        </pc:sldMkLst>
      </pc:sldChg>
      <pc:sldChg chg="del">
        <pc:chgData name="Brendan O'Connell" userId="853ccdff976cdc7e" providerId="LiveId" clId="{CC8FA1F8-D570-4DF8-90FE-D99A6E032C57}" dt="2022-05-10T21:06:16.298" v="17" actId="47"/>
        <pc:sldMkLst>
          <pc:docMk/>
          <pc:sldMk cId="0" sldId="287"/>
        </pc:sldMkLst>
      </pc:sldChg>
      <pc:sldChg chg="del">
        <pc:chgData name="Brendan O'Connell" userId="853ccdff976cdc7e" providerId="LiveId" clId="{CC8FA1F8-D570-4DF8-90FE-D99A6E032C57}" dt="2022-05-10T21:06:18.141" v="18" actId="47"/>
        <pc:sldMkLst>
          <pc:docMk/>
          <pc:sldMk cId="0" sldId="289"/>
        </pc:sldMkLst>
      </pc:sldChg>
      <pc:sldChg chg="del">
        <pc:chgData name="Brendan O'Connell" userId="853ccdff976cdc7e" providerId="LiveId" clId="{CC8FA1F8-D570-4DF8-90FE-D99A6E032C57}" dt="2022-05-10T21:06:19.360" v="19" actId="47"/>
        <pc:sldMkLst>
          <pc:docMk/>
          <pc:sldMk cId="0" sldId="290"/>
        </pc:sldMkLst>
      </pc:sldChg>
      <pc:sldChg chg="del">
        <pc:chgData name="Brendan O'Connell" userId="853ccdff976cdc7e" providerId="LiveId" clId="{CC8FA1F8-D570-4DF8-90FE-D99A6E032C57}" dt="2022-05-10T21:06:20.219" v="20" actId="47"/>
        <pc:sldMkLst>
          <pc:docMk/>
          <pc:sldMk cId="0" sldId="291"/>
        </pc:sldMkLst>
      </pc:sldChg>
      <pc:sldChg chg="del">
        <pc:chgData name="Brendan O'Connell" userId="853ccdff976cdc7e" providerId="LiveId" clId="{CC8FA1F8-D570-4DF8-90FE-D99A6E032C57}" dt="2022-05-10T21:06:21.109" v="21" actId="47"/>
        <pc:sldMkLst>
          <pc:docMk/>
          <pc:sldMk cId="0" sldId="292"/>
        </pc:sldMkLst>
      </pc:sldChg>
      <pc:sldChg chg="del">
        <pc:chgData name="Brendan O'Connell" userId="853ccdff976cdc7e" providerId="LiveId" clId="{CC8FA1F8-D570-4DF8-90FE-D99A6E032C57}" dt="2022-05-10T21:06:22.109" v="22" actId="47"/>
        <pc:sldMkLst>
          <pc:docMk/>
          <pc:sldMk cId="0" sldId="293"/>
        </pc:sldMkLst>
      </pc:sldChg>
      <pc:sldChg chg="del">
        <pc:chgData name="Brendan O'Connell" userId="853ccdff976cdc7e" providerId="LiveId" clId="{CC8FA1F8-D570-4DF8-90FE-D99A6E032C57}" dt="2022-05-10T21:06:23.093" v="23" actId="47"/>
        <pc:sldMkLst>
          <pc:docMk/>
          <pc:sldMk cId="0" sldId="294"/>
        </pc:sldMkLst>
      </pc:sldChg>
      <pc:sldChg chg="delSp mod">
        <pc:chgData name="Brendan O'Connell" userId="853ccdff976cdc7e" providerId="LiveId" clId="{CC8FA1F8-D570-4DF8-90FE-D99A6E032C57}" dt="2022-05-10T21:05:05.156" v="1" actId="478"/>
        <pc:sldMkLst>
          <pc:docMk/>
          <pc:sldMk cId="0" sldId="295"/>
        </pc:sldMkLst>
        <pc:spChg chg="del">
          <ac:chgData name="Brendan O'Connell" userId="853ccdff976cdc7e" providerId="LiveId" clId="{CC8FA1F8-D570-4DF8-90FE-D99A6E032C57}" dt="2022-05-10T21:05:05.156" v="1" actId="478"/>
          <ac:spMkLst>
            <pc:docMk/>
            <pc:sldMk cId="0" sldId="295"/>
            <ac:spMk id="30" creationId="{30DB213B-5547-42B3-A652-5FEDB497BF3D}"/>
          </ac:spMkLst>
        </pc:spChg>
      </pc:sldChg>
      <pc:sldChg chg="del">
        <pc:chgData name="Brendan O'Connell" userId="853ccdff976cdc7e" providerId="LiveId" clId="{CC8FA1F8-D570-4DF8-90FE-D99A6E032C57}" dt="2022-05-10T21:06:23.828" v="24" actId="47"/>
        <pc:sldMkLst>
          <pc:docMk/>
          <pc:sldMk cId="0" sldId="296"/>
        </pc:sldMkLst>
      </pc:sldChg>
      <pc:sldChg chg="del">
        <pc:chgData name="Brendan O'Connell" userId="853ccdff976cdc7e" providerId="LiveId" clId="{CC8FA1F8-D570-4DF8-90FE-D99A6E032C57}" dt="2022-05-10T21:06:26.343" v="25" actId="47"/>
        <pc:sldMkLst>
          <pc:docMk/>
          <pc:sldMk cId="0" sldId="297"/>
        </pc:sldMkLst>
      </pc:sldChg>
      <pc:sldChg chg="del">
        <pc:chgData name="Brendan O'Connell" userId="853ccdff976cdc7e" providerId="LiveId" clId="{CC8FA1F8-D570-4DF8-90FE-D99A6E032C57}" dt="2022-05-10T21:04:04.279" v="0" actId="47"/>
        <pc:sldMkLst>
          <pc:docMk/>
          <pc:sldMk cId="1394555763" sldId="299"/>
        </pc:sldMkLst>
      </pc:sldChg>
      <pc:sldChg chg="del">
        <pc:chgData name="Brendan O'Connell" userId="853ccdff976cdc7e" providerId="LiveId" clId="{CC8FA1F8-D570-4DF8-90FE-D99A6E032C57}" dt="2022-05-10T21:04:04.279" v="0" actId="47"/>
        <pc:sldMkLst>
          <pc:docMk/>
          <pc:sldMk cId="3170150176" sldId="300"/>
        </pc:sldMkLst>
      </pc:sldChg>
      <pc:sldChg chg="del">
        <pc:chgData name="Brendan O'Connell" userId="853ccdff976cdc7e" providerId="LiveId" clId="{CC8FA1F8-D570-4DF8-90FE-D99A6E032C57}" dt="2022-05-10T21:04:04.279" v="0" actId="47"/>
        <pc:sldMkLst>
          <pc:docMk/>
          <pc:sldMk cId="3981085967" sldId="3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3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7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11dc60dc04a_2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5" name="Google Shape;565;g11dc60dc04a_2_84:notes"/>
          <p:cNvSpPr txBox="1">
            <a:spLocks noGrp="1"/>
          </p:cNvSpPr>
          <p:nvPr>
            <p:ph type="body" idx="1"/>
          </p:nvPr>
        </p:nvSpPr>
        <p:spPr>
          <a:xfrm>
            <a:off x="679767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/>
              <a:t>Marked differences in scores searched for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/>
              <a:t>Rating of internet service on farm was not significant in any segment – it isn’t explaining the story – the issue is past its use by?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g11dc60dc04a_2_84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11a7274d2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11a7274d27f_0_0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g11a7274d27f_0_0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NZ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a7274d27f_0_135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11a7274d27f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11dc60dc04a_2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8" name="Google Shape;608;g11dc60dc04a_2_120:notes"/>
          <p:cNvSpPr txBox="1">
            <a:spLocks noGrp="1"/>
          </p:cNvSpPr>
          <p:nvPr>
            <p:ph type="body" idx="1"/>
          </p:nvPr>
        </p:nvSpPr>
        <p:spPr>
          <a:xfrm>
            <a:off x="679767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g11dc60dc04a_2_120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1daf33660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11daf336605_0_0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g11daf336605_0_0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NZ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0174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11daf33660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11daf336605_0_6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g11daf336605_0_6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NZ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001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1daf33660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11daf336605_0_0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g11daf336605_0_0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NZ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8871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629775" y="392849"/>
            <a:ext cx="1086516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418E"/>
              </a:buClr>
              <a:buSzPts val="3600"/>
              <a:buFont typeface="Calibri"/>
              <a:buNone/>
              <a:defRPr sz="3600" b="0" i="0">
                <a:solidFill>
                  <a:srgbClr val="0041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51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79032" y="0"/>
            <a:ext cx="9512968" cy="690083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/>
        </p:nvSpPr>
        <p:spPr>
          <a:xfrm>
            <a:off x="3062355" y="2552530"/>
            <a:ext cx="8748645" cy="63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75" tIns="42525" rIns="85075" bIns="425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36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</a:t>
            </a:r>
            <a:endParaRPr sz="40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 txBox="1"/>
          <p:nvPr/>
        </p:nvSpPr>
        <p:spPr>
          <a:xfrm>
            <a:off x="3134896" y="4690980"/>
            <a:ext cx="526181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800" b="0" i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Month 2017 – Confidential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 txBox="1"/>
          <p:nvPr/>
        </p:nvSpPr>
        <p:spPr>
          <a:xfrm>
            <a:off x="3062355" y="3346250"/>
            <a:ext cx="8748645" cy="63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75" tIns="42525" rIns="85075" bIns="425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36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</a:t>
            </a:r>
            <a:endParaRPr sz="40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557" y="2788863"/>
            <a:ext cx="1292400" cy="12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77200" y="0"/>
            <a:ext cx="9514800" cy="69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000" y="2789999"/>
            <a:ext cx="1292400" cy="12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4"/>
          <p:cNvSpPr txBox="1"/>
          <p:nvPr/>
        </p:nvSpPr>
        <p:spPr>
          <a:xfrm>
            <a:off x="2864235" y="785772"/>
            <a:ext cx="9860866" cy="1156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04964" marR="0" lvl="0" indent="-80496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16FB3"/>
              </a:buClr>
              <a:buSzPts val="3600"/>
              <a:buFont typeface="Calibri"/>
              <a:buNone/>
            </a:pPr>
            <a:r>
              <a:rPr lang="en-NZ" sz="3600">
                <a:solidFill>
                  <a:srgbClr val="516FB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664700" y="497728"/>
            <a:ext cx="1086516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418E"/>
              </a:buClr>
              <a:buSzPts val="3600"/>
              <a:buFont typeface="Calibri"/>
              <a:buNone/>
              <a:defRPr sz="3600" b="0" i="0">
                <a:solidFill>
                  <a:srgbClr val="0041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664701" y="1551008"/>
            <a:ext cx="10865162" cy="4970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4AB3D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40A1E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F37907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16FB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F7C4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  <p15:guide id="4" orient="horz" pos="51">
          <p15:clr>
            <a:srgbClr val="FBAE40"/>
          </p15:clr>
        </p15:guide>
        <p15:guide id="5" orient="horz" pos="66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418E"/>
              </a:buClr>
              <a:buSzPts val="4400"/>
              <a:buFont typeface="Calibri"/>
              <a:buNone/>
              <a:defRPr sz="4400" b="0" i="0">
                <a:solidFill>
                  <a:srgbClr val="0041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0" i="0">
                <a:solidFill>
                  <a:srgbClr val="F3790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A8A8A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A8A8A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A8A8A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A8A8A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A8A8A"/>
              </a:buClr>
              <a:buSzPts val="1600"/>
              <a:buNone/>
              <a:defRPr sz="1600">
                <a:solidFill>
                  <a:srgbClr val="8A8A8A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A8A"/>
              </a:buClr>
              <a:buSzPts val="1600"/>
              <a:buNone/>
              <a:defRPr sz="1600">
                <a:solidFill>
                  <a:srgbClr val="8A8A8A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A8A"/>
              </a:buClr>
              <a:buSzPts val="1600"/>
              <a:buNone/>
              <a:defRPr sz="1600">
                <a:solidFill>
                  <a:srgbClr val="8A8A8A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A8A"/>
              </a:buClr>
              <a:buSzPts val="1600"/>
              <a:buNone/>
              <a:defRPr sz="1600">
                <a:solidFill>
                  <a:srgbClr val="8A8A8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642475" y="1461052"/>
            <a:ext cx="5331125" cy="4772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4AB3D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40A1E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F37907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16FB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F7C4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6126000" y="1461052"/>
            <a:ext cx="5381638" cy="4772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4AB3D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40A1E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F37907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16FB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F7C4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642475" y="375730"/>
            <a:ext cx="1086516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418E"/>
              </a:buClr>
              <a:buSzPts val="3600"/>
              <a:buFont typeface="Calibri"/>
              <a:buNone/>
              <a:defRPr sz="3600" b="0" i="0">
                <a:solidFill>
                  <a:srgbClr val="0041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660950" y="1208282"/>
            <a:ext cx="5157787" cy="503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b="0" i="0">
                <a:solidFill>
                  <a:srgbClr val="F3790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660950" y="1893901"/>
            <a:ext cx="5157787" cy="433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4AB3D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40A1E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F37907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16FB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F7C4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3"/>
          </p:nvPr>
        </p:nvSpPr>
        <p:spPr>
          <a:xfrm>
            <a:off x="6102762" y="1208282"/>
            <a:ext cx="5404875" cy="503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b="0" i="0">
                <a:solidFill>
                  <a:srgbClr val="F3790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4"/>
          </p:nvPr>
        </p:nvSpPr>
        <p:spPr>
          <a:xfrm>
            <a:off x="6095611" y="1893902"/>
            <a:ext cx="5412026" cy="433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4AB3D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40A1E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F37907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16FB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F7C4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642474" y="306158"/>
            <a:ext cx="1086516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418E"/>
              </a:buClr>
              <a:buSzPts val="3600"/>
              <a:buFont typeface="Calibri"/>
              <a:buNone/>
              <a:defRPr sz="3600" b="0" i="0">
                <a:solidFill>
                  <a:srgbClr val="0041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839788" y="826372"/>
            <a:ext cx="3932237" cy="1231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418E"/>
              </a:buClr>
              <a:buSzPts val="3600"/>
              <a:buFont typeface="Calibri"/>
              <a:buNone/>
              <a:defRPr sz="3600" b="0" i="0">
                <a:solidFill>
                  <a:srgbClr val="0041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4AB3D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40A1E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F37907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16FB3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F7C43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839788" y="826372"/>
            <a:ext cx="3932237" cy="1231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418E"/>
              </a:buClr>
              <a:buSzPts val="3600"/>
              <a:buFont typeface="Calibri"/>
              <a:buNone/>
              <a:defRPr sz="3600" b="0" i="0">
                <a:solidFill>
                  <a:srgbClr val="0041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body" idx="1"/>
          </p:nvPr>
        </p:nvSpPr>
        <p:spPr>
          <a:xfrm rot="5400000">
            <a:off x="3609285" y="-1664783"/>
            <a:ext cx="4931544" cy="10865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4AB3D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40A1E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F37907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16FB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67792C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642474" y="395610"/>
            <a:ext cx="1086516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418E"/>
              </a:buClr>
              <a:buSzPts val="3600"/>
              <a:buFont typeface="Calibri"/>
              <a:buNone/>
              <a:defRPr sz="3600" b="0" i="0">
                <a:solidFill>
                  <a:srgbClr val="0041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18E"/>
              </a:buClr>
              <a:buSzPts val="3600"/>
              <a:buFont typeface="Calibri"/>
              <a:buNone/>
              <a:defRPr sz="3600" b="0" i="0">
                <a:solidFill>
                  <a:srgbClr val="0041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4AB3D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40A1E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F37907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16FB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67792C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-193834" y="5844957"/>
            <a:ext cx="1194314" cy="588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5820131" y="6339571"/>
            <a:ext cx="551735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837034" y="365680"/>
            <a:ext cx="10517934" cy="543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5750B"/>
              </a:buClr>
              <a:buSzPts val="2574"/>
              <a:buFont typeface="Arial"/>
              <a:buNone/>
              <a:defRPr sz="2574">
                <a:solidFill>
                  <a:srgbClr val="F5750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1"/>
          </p:nvPr>
        </p:nvSpPr>
        <p:spPr>
          <a:xfrm>
            <a:off x="837032" y="786782"/>
            <a:ext cx="10516767" cy="485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i="1"/>
            </a:lvl1pPr>
            <a:lvl2pPr marL="914400" lvl="1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2"/>
          </p:nvPr>
        </p:nvSpPr>
        <p:spPr>
          <a:xfrm>
            <a:off x="837032" y="1634316"/>
            <a:ext cx="10516767" cy="370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  <a:defRPr/>
            </a:lvl1pPr>
            <a:lvl2pPr marL="914400" lvl="1" indent="-343027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2"/>
              <a:buChar char="•"/>
              <a:defRPr sz="1802"/>
            </a:lvl2pPr>
            <a:lvl3pPr marL="1371600" lvl="2" indent="-343027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2"/>
              <a:buChar char="•"/>
              <a:defRPr sz="1802"/>
            </a:lvl3pPr>
            <a:lvl4pPr marL="1828800" lvl="3" indent="-343027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2"/>
              <a:buChar char="•"/>
              <a:defRPr sz="1802"/>
            </a:lvl4pPr>
            <a:lvl5pPr marL="2286000" lvl="4" indent="-343026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2"/>
              <a:buChar char="•"/>
              <a:defRPr sz="1802"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dt" idx="10"/>
          </p:nvPr>
        </p:nvSpPr>
        <p:spPr>
          <a:xfrm>
            <a:off x="10539582" y="154120"/>
            <a:ext cx="137159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1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ftr" idx="11"/>
          </p:nvPr>
        </p:nvSpPr>
        <p:spPr>
          <a:xfrm>
            <a:off x="101272" y="6356352"/>
            <a:ext cx="5038668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1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>
            <a:spLocks noGrp="1"/>
          </p:cNvSpPr>
          <p:nvPr>
            <p:ph type="title"/>
          </p:nvPr>
        </p:nvSpPr>
        <p:spPr>
          <a:xfrm>
            <a:off x="381600" y="1278000"/>
            <a:ext cx="33337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1"/>
          </p:nvPr>
        </p:nvSpPr>
        <p:spPr>
          <a:xfrm>
            <a:off x="4201200" y="1278000"/>
            <a:ext cx="7628400" cy="52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1pPr>
            <a:lvl2pPr marL="914400" lvl="1" indent="-355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2pPr>
            <a:lvl3pPr marL="1371600" lvl="2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4" name="Google Shape;74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41954" y="198339"/>
            <a:ext cx="2105025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ots of Text">
  <p:cSld name="Title and Lots of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381600" y="1278000"/>
            <a:ext cx="33337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4201200" y="1278000"/>
            <a:ext cx="7628400" cy="52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1pPr>
            <a:lvl2pPr marL="914400" lvl="1" indent="-355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2pPr>
            <a:lvl3pPr marL="1371600" lvl="2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chart or image">
  <p:cSld name="Text and chart or image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>
            <a:spLocks noGrp="1"/>
          </p:cNvSpPr>
          <p:nvPr>
            <p:ph type="title"/>
          </p:nvPr>
        </p:nvSpPr>
        <p:spPr>
          <a:xfrm>
            <a:off x="381600" y="1278000"/>
            <a:ext cx="3333750" cy="620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body" idx="1"/>
          </p:nvPr>
        </p:nvSpPr>
        <p:spPr>
          <a:xfrm>
            <a:off x="4201200" y="1278000"/>
            <a:ext cx="7628400" cy="52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1pPr>
            <a:lvl2pPr marL="914400" lvl="1" indent="-355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2pPr>
            <a:lvl3pPr marL="1371600" lvl="2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body" idx="2"/>
          </p:nvPr>
        </p:nvSpPr>
        <p:spPr>
          <a:xfrm>
            <a:off x="381000" y="1898469"/>
            <a:ext cx="3333750" cy="458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rmAutofit/>
          </a:bodyPr>
          <a:lstStyle>
            <a:lvl1pPr marL="457200" lvl="0" indent="-3810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1pPr>
            <a:lvl2pPr marL="914400" lvl="1" indent="-355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2pPr>
            <a:lvl3pPr marL="1371600" lvl="2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large chart or process">
  <p:cSld name="Text and large chart or proces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>
            <a:spLocks noGrp="1"/>
          </p:cNvSpPr>
          <p:nvPr>
            <p:ph type="title"/>
          </p:nvPr>
        </p:nvSpPr>
        <p:spPr>
          <a:xfrm>
            <a:off x="381600" y="1278000"/>
            <a:ext cx="3333750" cy="620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body" idx="1"/>
          </p:nvPr>
        </p:nvSpPr>
        <p:spPr>
          <a:xfrm>
            <a:off x="381600" y="2476500"/>
            <a:ext cx="11448000" cy="4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1pPr>
            <a:lvl2pPr marL="914400" lvl="1" indent="-355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2pPr>
            <a:lvl3pPr marL="1371600" lvl="2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body" idx="2"/>
          </p:nvPr>
        </p:nvSpPr>
        <p:spPr>
          <a:xfrm>
            <a:off x="4200524" y="1278000"/>
            <a:ext cx="7609874" cy="102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lvl="0" indent="-3810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1pPr>
            <a:lvl2pPr marL="914400" lvl="1" indent="-355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2pPr>
            <a:lvl3pPr marL="1371600" lvl="2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>
            <a:spLocks noGrp="1"/>
          </p:cNvSpPr>
          <p:nvPr>
            <p:ph type="title"/>
          </p:nvPr>
        </p:nvSpPr>
        <p:spPr>
          <a:xfrm>
            <a:off x="2714626" y="1628776"/>
            <a:ext cx="676275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2"/>
          <p:cNvSpPr txBox="1">
            <a:spLocks noGrp="1"/>
          </p:cNvSpPr>
          <p:nvPr>
            <p:ph type="body" idx="1"/>
          </p:nvPr>
        </p:nvSpPr>
        <p:spPr>
          <a:xfrm>
            <a:off x="2714626" y="5237163"/>
            <a:ext cx="6762750" cy="91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2000"/>
              <a:buNone/>
              <a:defRPr sz="2000">
                <a:solidFill>
                  <a:srgbClr val="88898B"/>
                </a:solidFill>
              </a:defRPr>
            </a:lvl2pPr>
            <a:lvl3pPr marL="1371600" lvl="2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1800"/>
              <a:buNone/>
              <a:defRPr sz="1800">
                <a:solidFill>
                  <a:srgbClr val="88898B"/>
                </a:solidFill>
              </a:defRPr>
            </a:lvl3pPr>
            <a:lvl4pPr marL="1828800" lvl="3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4pPr>
            <a:lvl5pPr marL="2286000" lvl="4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White">
  <p:cSld name="Section Header White">
    <p:bg>
      <p:bgPr>
        <a:solidFill>
          <a:schemeClr val="dk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>
            <a:spLocks noGrp="1"/>
          </p:cNvSpPr>
          <p:nvPr>
            <p:ph type="title"/>
          </p:nvPr>
        </p:nvSpPr>
        <p:spPr>
          <a:xfrm>
            <a:off x="2714626" y="1628776"/>
            <a:ext cx="676275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 b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body" idx="1"/>
          </p:nvPr>
        </p:nvSpPr>
        <p:spPr>
          <a:xfrm>
            <a:off x="2714626" y="5237163"/>
            <a:ext cx="6762750" cy="91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2000"/>
              <a:buNone/>
              <a:defRPr sz="2000">
                <a:solidFill>
                  <a:srgbClr val="88898B"/>
                </a:solidFill>
              </a:defRPr>
            </a:lvl2pPr>
            <a:lvl3pPr marL="1371600" lvl="2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1800"/>
              <a:buNone/>
              <a:defRPr sz="1800">
                <a:solidFill>
                  <a:srgbClr val="88898B"/>
                </a:solidFill>
              </a:defRPr>
            </a:lvl3pPr>
            <a:lvl4pPr marL="1828800" lvl="3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4pPr>
            <a:lvl5pPr marL="2286000" lvl="4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9pPr>
          </a:lstStyle>
          <a:p>
            <a:endParaRPr/>
          </a:p>
        </p:txBody>
      </p:sp>
      <p:pic>
        <p:nvPicPr>
          <p:cNvPr id="93" name="Google Shape;93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5275" y="285525"/>
            <a:ext cx="1685416" cy="3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Section Header White">
  <p:cSld name="1_Section Header White">
    <p:bg>
      <p:bgPr>
        <a:solidFill>
          <a:schemeClr val="lt2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2714626" y="1628776"/>
            <a:ext cx="676275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2714626" y="5237163"/>
            <a:ext cx="6762750" cy="91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2000"/>
              <a:buNone/>
              <a:defRPr sz="2000">
                <a:solidFill>
                  <a:srgbClr val="88898B"/>
                </a:solidFill>
              </a:defRPr>
            </a:lvl2pPr>
            <a:lvl3pPr marL="1371600" lvl="2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1800"/>
              <a:buNone/>
              <a:defRPr sz="1800">
                <a:solidFill>
                  <a:srgbClr val="88898B"/>
                </a:solidFill>
              </a:defRPr>
            </a:lvl3pPr>
            <a:lvl4pPr marL="1828800" lvl="3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4pPr>
            <a:lvl5pPr marL="2286000" lvl="4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9pPr>
          </a:lstStyle>
          <a:p>
            <a:endParaRPr/>
          </a:p>
        </p:txBody>
      </p:sp>
      <p:pic>
        <p:nvPicPr>
          <p:cNvPr id="97" name="Google Shape;97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5275" y="285525"/>
            <a:ext cx="1685416" cy="3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Section Header White">
  <p:cSld name="2_Section Header White">
    <p:bg>
      <p:bgPr>
        <a:solidFill>
          <a:schemeClr val="accen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2714626" y="1628776"/>
            <a:ext cx="676275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1"/>
          </p:nvPr>
        </p:nvSpPr>
        <p:spPr>
          <a:xfrm>
            <a:off x="2714626" y="5237163"/>
            <a:ext cx="6762750" cy="91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2000"/>
              <a:buNone/>
              <a:defRPr sz="2000">
                <a:solidFill>
                  <a:srgbClr val="88898B"/>
                </a:solidFill>
              </a:defRPr>
            </a:lvl2pPr>
            <a:lvl3pPr marL="1371600" lvl="2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1800"/>
              <a:buNone/>
              <a:defRPr sz="1800">
                <a:solidFill>
                  <a:srgbClr val="88898B"/>
                </a:solidFill>
              </a:defRPr>
            </a:lvl3pPr>
            <a:lvl4pPr marL="1828800" lvl="3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4pPr>
            <a:lvl5pPr marL="2286000" lvl="4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B"/>
              </a:buClr>
              <a:buSzPts val="1600"/>
              <a:buNone/>
              <a:defRPr sz="1600">
                <a:solidFill>
                  <a:srgbClr val="88898B"/>
                </a:solidFill>
              </a:defRPr>
            </a:lvl9pPr>
          </a:lstStyle>
          <a:p>
            <a:endParaRPr/>
          </a:p>
        </p:txBody>
      </p:sp>
      <p:pic>
        <p:nvPicPr>
          <p:cNvPr id="101" name="Google Shape;101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5275" y="285525"/>
            <a:ext cx="1685416" cy="3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>
            <a:spLocks noGrp="1"/>
          </p:cNvSpPr>
          <p:nvPr>
            <p:ph type="title"/>
          </p:nvPr>
        </p:nvSpPr>
        <p:spPr>
          <a:xfrm>
            <a:off x="381600" y="1278000"/>
            <a:ext cx="11400824" cy="6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1"/>
          </p:nvPr>
        </p:nvSpPr>
        <p:spPr>
          <a:xfrm>
            <a:off x="381600" y="2006600"/>
            <a:ext cx="55800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lvl="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2"/>
          </p:nvPr>
        </p:nvSpPr>
        <p:spPr>
          <a:xfrm>
            <a:off x="6201373" y="2006600"/>
            <a:ext cx="55800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lvl="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>
            <a:spLocks noGrp="1"/>
          </p:cNvSpPr>
          <p:nvPr>
            <p:ph type="title"/>
          </p:nvPr>
        </p:nvSpPr>
        <p:spPr>
          <a:xfrm>
            <a:off x="381600" y="1278000"/>
            <a:ext cx="11401200" cy="6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7"/>
          <p:cNvSpPr txBox="1">
            <a:spLocks noGrp="1"/>
          </p:cNvSpPr>
          <p:nvPr>
            <p:ph type="body" idx="1"/>
          </p:nvPr>
        </p:nvSpPr>
        <p:spPr>
          <a:xfrm>
            <a:off x="381600" y="1992450"/>
            <a:ext cx="5615975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ctr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9" name="Google Shape;109;p27"/>
          <p:cNvSpPr txBox="1">
            <a:spLocks noGrp="1"/>
          </p:cNvSpPr>
          <p:nvPr>
            <p:ph type="body" idx="2"/>
          </p:nvPr>
        </p:nvSpPr>
        <p:spPr>
          <a:xfrm>
            <a:off x="381600" y="2721112"/>
            <a:ext cx="5615974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rmAutofit/>
          </a:bodyPr>
          <a:lstStyle>
            <a:lvl1pPr marL="457200" lvl="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7"/>
          <p:cNvSpPr txBox="1">
            <a:spLocks noGrp="1"/>
          </p:cNvSpPr>
          <p:nvPr>
            <p:ph type="body" idx="3"/>
          </p:nvPr>
        </p:nvSpPr>
        <p:spPr>
          <a:xfrm>
            <a:off x="6172200" y="1992450"/>
            <a:ext cx="56106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ctr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body" idx="4"/>
          </p:nvPr>
        </p:nvSpPr>
        <p:spPr>
          <a:xfrm>
            <a:off x="6172200" y="2721112"/>
            <a:ext cx="56106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rmAutofit/>
          </a:bodyPr>
          <a:lstStyle>
            <a:lvl1pPr marL="457200" lvl="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>
            <a:spLocks noGrp="1"/>
          </p:cNvSpPr>
          <p:nvPr>
            <p:ph type="title"/>
          </p:nvPr>
        </p:nvSpPr>
        <p:spPr>
          <a:xfrm>
            <a:off x="381600" y="1278000"/>
            <a:ext cx="11401200" cy="6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9"/>
          <p:cNvSpPr txBox="1"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7" name="Google Shape;117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0"/>
          <p:cNvSpPr txBox="1"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1"/>
          <p:cNvSpPr txBox="1"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27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16FB3"/>
              </a:buClr>
              <a:buSzPts val="3600"/>
              <a:buFont typeface="Calibri"/>
              <a:buNone/>
              <a:defRPr sz="3600" b="0" i="0" u="none" strike="noStrike" cap="none">
                <a:solidFill>
                  <a:srgbClr val="516FB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431235"/>
            <a:ext cx="10515600" cy="4745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4AB3D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F37907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2C7F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16FB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5F7C4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66" name="Google Shape;66;p15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95275" y="285525"/>
            <a:ext cx="1685416" cy="3717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9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62"/>
          <p:cNvSpPr txBox="1">
            <a:spLocks noGrp="1"/>
          </p:cNvSpPr>
          <p:nvPr>
            <p:ph type="title"/>
          </p:nvPr>
        </p:nvSpPr>
        <p:spPr>
          <a:xfrm>
            <a:off x="629775" y="392849"/>
            <a:ext cx="1086516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418E"/>
              </a:buClr>
              <a:buSzPts val="3600"/>
              <a:buFont typeface="Calibri"/>
              <a:buNone/>
            </a:pPr>
            <a:r>
              <a:rPr lang="en-NZ"/>
              <a:t>1001 farmers/growers interviewed</a:t>
            </a:r>
            <a:endParaRPr/>
          </a:p>
        </p:txBody>
      </p:sp>
      <p:pic>
        <p:nvPicPr>
          <p:cNvPr id="534" name="Google Shape;534;p62" descr="A picture containing text, sign, clip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80971" y="181521"/>
            <a:ext cx="4581078" cy="938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62" descr="Zespr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56391" y="6290796"/>
            <a:ext cx="644968" cy="516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62" descr="FAR Research - Welcome to the Foundation for Arable Research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5468" y="6318778"/>
            <a:ext cx="760783" cy="365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62" descr="DairyNZ logo - 3 Stone Vets - 3 Stone Vets Lt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67393" y="6317211"/>
            <a:ext cx="1043836" cy="391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62" descr="Fertiliser Association of New Zealan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52371" y="6351100"/>
            <a:ext cx="1222255" cy="414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62" descr="Ministry for Primary Industries | NZ Government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839" y="6257577"/>
            <a:ext cx="2066406" cy="487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62" descr="Client Feedback | VetSouth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854445" y="6045263"/>
            <a:ext cx="2073564" cy="699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6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22239" y="1665025"/>
            <a:ext cx="7621779" cy="4379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6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44018" y="1855775"/>
            <a:ext cx="3867485" cy="3810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56"/>
          <p:cNvSpPr txBox="1">
            <a:spLocks noGrp="1"/>
          </p:cNvSpPr>
          <p:nvPr>
            <p:ph type="title"/>
          </p:nvPr>
        </p:nvSpPr>
        <p:spPr>
          <a:xfrm>
            <a:off x="273810" y="204824"/>
            <a:ext cx="1086516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418E"/>
              </a:buClr>
              <a:buSzPts val="3600"/>
              <a:buFont typeface="Calibri"/>
              <a:buNone/>
            </a:pPr>
            <a:r>
              <a:rPr lang="en-NZ" dirty="0"/>
              <a:t>Current use of digital tools by sub-sector</a:t>
            </a:r>
            <a:endParaRPr dirty="0"/>
          </a:p>
        </p:txBody>
      </p:sp>
      <p:pic>
        <p:nvPicPr>
          <p:cNvPr id="461" name="Google Shape;461;p56" descr="A picture containing text, sign, clip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16949" y="181521"/>
            <a:ext cx="3345099" cy="74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56" descr="Zespr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56391" y="6290796"/>
            <a:ext cx="644968" cy="516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56" descr="FAR Research - Welcome to the Foundation for Arable Research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5468" y="6318778"/>
            <a:ext cx="760783" cy="365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56" descr="DairyNZ logo - 3 Stone Vets - 3 Stone Vets Lt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67393" y="6317211"/>
            <a:ext cx="1043836" cy="391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56" descr="Fertiliser Association of New Zealan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52371" y="6351100"/>
            <a:ext cx="1222255" cy="414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56" descr="Ministry for Primary Industries | NZ Government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839" y="6257577"/>
            <a:ext cx="2066406" cy="487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56" descr="Client Feedback | VetSouth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854445" y="6045263"/>
            <a:ext cx="2073564" cy="699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8" name="Google Shape;468;p56"/>
          <p:cNvGrpSpPr/>
          <p:nvPr/>
        </p:nvGrpSpPr>
        <p:grpSpPr>
          <a:xfrm>
            <a:off x="1393160" y="1007158"/>
            <a:ext cx="8804175" cy="5024347"/>
            <a:chOff x="1758345" y="1330569"/>
            <a:chExt cx="8212131" cy="4714694"/>
          </a:xfrm>
        </p:grpSpPr>
        <p:pic>
          <p:nvPicPr>
            <p:cNvPr id="469" name="Google Shape;469;p56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67329" y="1465992"/>
              <a:ext cx="8103147" cy="45792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0" name="Google Shape;470;p56"/>
            <p:cNvSpPr/>
            <p:nvPr/>
          </p:nvSpPr>
          <p:spPr>
            <a:xfrm>
              <a:off x="1758345" y="1330569"/>
              <a:ext cx="2614246" cy="1524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65"/>
          <p:cNvSpPr txBox="1">
            <a:spLocks noGrp="1"/>
          </p:cNvSpPr>
          <p:nvPr>
            <p:ph type="title"/>
          </p:nvPr>
        </p:nvSpPr>
        <p:spPr>
          <a:xfrm>
            <a:off x="381600" y="1278000"/>
            <a:ext cx="33337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NZ"/>
              <a:t>Six useful segments</a:t>
            </a:r>
            <a:endParaRPr/>
          </a:p>
        </p:txBody>
      </p:sp>
      <p:pic>
        <p:nvPicPr>
          <p:cNvPr id="569" name="Google Shape;569;p6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33867" b="15740"/>
          <a:stretch/>
        </p:blipFill>
        <p:spPr>
          <a:xfrm>
            <a:off x="1368572" y="2010469"/>
            <a:ext cx="10617475" cy="3009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1954" y="198339"/>
            <a:ext cx="2105025" cy="428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50" name="Google Shape;650;p75"/>
          <p:cNvGraphicFramePr/>
          <p:nvPr/>
        </p:nvGraphicFramePr>
        <p:xfrm>
          <a:off x="143875" y="584055"/>
          <a:ext cx="11883800" cy="6028389"/>
        </p:xfrm>
        <a:graphic>
          <a:graphicData uri="http://schemas.openxmlformats.org/drawingml/2006/table">
            <a:tbl>
              <a:tblPr>
                <a:noFill/>
                <a:tableStyleId>{1A46B1B2-AC7B-4FB7-80DE-13AE8DD6457B}</a:tableStyleId>
              </a:tblPr>
              <a:tblGrid>
                <a:gridCol w="304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4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3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600" b="1"/>
                        <a:t>Segment</a:t>
                      </a: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600" b="1"/>
                        <a:t>Indicators</a:t>
                      </a: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600" b="1"/>
                        <a:t>Type</a:t>
                      </a: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600" b="1"/>
                        <a:t>Title</a:t>
                      </a:r>
                      <a:endParaRPr sz="16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2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Segment one 17%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low intent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low pressure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medium/high barriers</a:t>
                      </a:r>
                      <a:endParaRPr sz="5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Lifecycle: Decline/exiting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Age: older; Ownership: single owner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Northland – lower regional pressures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Beef</a:t>
                      </a:r>
                      <a:endParaRPr sz="5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00"/>
                        <a:t>Laggards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00"/>
                        <a:t>Consciously Conservative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Segment two 12%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strongest intent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strong pressure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medium  resistence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Equity partners/ company shareholdings (400ha+)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Male Younger (35-54)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Canterbury –regional pressures; Sat broadband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Dairy, Arable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Driven by profit margins and efficiency + env.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00"/>
                        <a:t>Innovators / early adopters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50">
                          <a:solidFill>
                            <a:srgbClr val="525256"/>
                          </a:solidFill>
                          <a:highlight>
                            <a:srgbClr val="FFFFFF"/>
                          </a:highlight>
                        </a:rPr>
                        <a:t>gain a competitive advantage or get a leg up on an emerging problem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00" dirty="0"/>
                        <a:t>Visionaries : Leading lights</a:t>
                      </a:r>
                      <a:endParaRPr sz="11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Segment three 16%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strong pressure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high resistance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Equity partnerships / company shareholdings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Older (55-64)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Dairy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900"/>
                        <a:t>Early majority / followers</a:t>
                      </a: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900"/>
                        <a:t>Motivated but challenged</a:t>
                      </a: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250">
                          <a:solidFill>
                            <a:srgbClr val="525256"/>
                          </a:solidFill>
                          <a:highlight>
                            <a:srgbClr val="FFFFFF"/>
                          </a:highlight>
                        </a:rPr>
                        <a:t>large chasm</a:t>
                      </a: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00"/>
                        <a:t>Pressured Pragmatists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2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Segment four 25%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Minimal intent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Minimal pressure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Low resistance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Single owner; Disengaged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Smaller farms (up to 80ha but particularly 10-80ha)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Older (65+)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Beef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00"/>
                        <a:t>Laggards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00"/>
                        <a:t>Unconsciously Conservative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78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Segment five 20%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Low barriers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Medium/strong pressure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Moderate intent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80-400ha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Manawatu-Wanganui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Most keen on data sharing, low perception of risk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Early followers: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00"/>
                        <a:t>Early majority / followers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250">
                          <a:solidFill>
                            <a:srgbClr val="525256"/>
                          </a:solidFill>
                          <a:highlight>
                            <a:srgbClr val="FFFFFF"/>
                          </a:highlight>
                        </a:rPr>
                        <a:t>large chasm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00"/>
                        <a:t>Primed and ready</a:t>
                      </a:r>
                      <a:endParaRPr sz="1250">
                        <a:solidFill>
                          <a:srgbClr val="525256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00"/>
                        <a:t>Poised Pragmatists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2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Segment six 10%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Strong intent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Low barriers</a:t>
                      </a:r>
                      <a:br>
                        <a:rPr lang="en-NZ" sz="1100">
                          <a:solidFill>
                            <a:schemeClr val="dk1"/>
                          </a:solidFill>
                        </a:rPr>
                      </a:br>
                      <a:r>
                        <a:rPr lang="en-NZ" sz="1100">
                          <a:solidFill>
                            <a:schemeClr val="dk1"/>
                          </a:solidFill>
                        </a:rPr>
                        <a:t>- No pressure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35-44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Can see the value of digital tech 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4317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Char char="•"/>
                      </a:pPr>
                      <a:r>
                        <a:rPr lang="en-NZ" sz="1000">
                          <a:solidFill>
                            <a:schemeClr val="dk1"/>
                          </a:solidFill>
                        </a:rPr>
                        <a:t>Slow adopters – let others try it first 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00"/>
                        <a:t>Late majority / followers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NZ" sz="1100" dirty="0"/>
                        <a:t>Self Motivated Pragmatists : 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51" name="Google Shape;651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3087" y="198350"/>
            <a:ext cx="1527225" cy="12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75"/>
          <p:cNvSpPr txBox="1"/>
          <p:nvPr/>
        </p:nvSpPr>
        <p:spPr>
          <a:xfrm>
            <a:off x="7126600" y="1178250"/>
            <a:ext cx="635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100">
                <a:solidFill>
                  <a:schemeClr val="dk2"/>
                </a:solidFill>
              </a:rPr>
              <a:t>42%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53" name="Google Shape;653;p75"/>
          <p:cNvSpPr txBox="1"/>
          <p:nvPr/>
        </p:nvSpPr>
        <p:spPr>
          <a:xfrm>
            <a:off x="7942225" y="476525"/>
            <a:ext cx="635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100">
                <a:solidFill>
                  <a:srgbClr val="00B050"/>
                </a:solidFill>
              </a:rPr>
              <a:t>48%</a:t>
            </a:r>
            <a:endParaRPr sz="1100">
              <a:solidFill>
                <a:srgbClr val="00B050"/>
              </a:solidFill>
            </a:endParaRPr>
          </a:p>
        </p:txBody>
      </p:sp>
      <p:sp>
        <p:nvSpPr>
          <p:cNvPr id="654" name="Google Shape;654;p75"/>
          <p:cNvSpPr txBox="1"/>
          <p:nvPr/>
        </p:nvSpPr>
        <p:spPr>
          <a:xfrm>
            <a:off x="7942225" y="1199375"/>
            <a:ext cx="635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100">
                <a:solidFill>
                  <a:srgbClr val="00B050"/>
                </a:solidFill>
              </a:rPr>
              <a:t>10%</a:t>
            </a:r>
            <a:endParaRPr sz="110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3"/>
          <p:cNvSpPr txBox="1">
            <a:spLocks noGrp="1"/>
          </p:cNvSpPr>
          <p:nvPr>
            <p:ph type="title"/>
          </p:nvPr>
        </p:nvSpPr>
        <p:spPr>
          <a:xfrm>
            <a:off x="629775" y="392849"/>
            <a:ext cx="108651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418E"/>
              </a:buClr>
              <a:buSzPts val="3600"/>
              <a:buFont typeface="Calibri"/>
              <a:buNone/>
            </a:pPr>
            <a:r>
              <a:rPr lang="en-NZ"/>
              <a:t>business types hypothesis</a:t>
            </a:r>
            <a:endParaRPr/>
          </a:p>
        </p:txBody>
      </p:sp>
      <p:pic>
        <p:nvPicPr>
          <p:cNvPr id="133" name="Google Shape;133;p33" descr="A picture containing text, sign, clip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0897" y="181525"/>
            <a:ext cx="2521152" cy="51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33" descr="Zespr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56391" y="6290796"/>
            <a:ext cx="644968" cy="516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33" descr="FAR Research - Welcome to the Foundation for Arable Research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5468" y="6318778"/>
            <a:ext cx="760783" cy="365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33" descr="DairyNZ logo - 3 Stone Vets - 3 Stone Vets Lt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67393" y="6317211"/>
            <a:ext cx="1043834" cy="391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33" descr="Fertiliser Association of New Zealan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52371" y="6351100"/>
            <a:ext cx="1222255" cy="414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33" descr="Ministry for Primary Industries | NZ Government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839" y="6257577"/>
            <a:ext cx="2066405" cy="487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33" descr="Client Feedback | VetSouth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854445" y="6045263"/>
            <a:ext cx="2073565" cy="699893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33"/>
          <p:cNvSpPr txBox="1"/>
          <p:nvPr/>
        </p:nvSpPr>
        <p:spPr>
          <a:xfrm>
            <a:off x="629775" y="1678150"/>
            <a:ext cx="111366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600" dirty="0">
                <a:latin typeface="Calibri"/>
                <a:ea typeface="Calibri"/>
                <a:cs typeface="Calibri"/>
                <a:sym typeface="Calibri"/>
              </a:rPr>
              <a:t>Our survey population demonstrates that: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-NZ" sz="1600" dirty="0">
                <a:latin typeface="Calibri"/>
                <a:ea typeface="Calibri"/>
                <a:cs typeface="Calibri"/>
                <a:sym typeface="Calibri"/>
              </a:rPr>
              <a:t>58% of farming/growing businesses have a positive intent  for technology on farm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-NZ" sz="1600" dirty="0">
                <a:latin typeface="Calibri"/>
                <a:ea typeface="Calibri"/>
                <a:cs typeface="Calibri"/>
                <a:sym typeface="Calibri"/>
              </a:rPr>
              <a:t>12% of the total population could be called Visionaries or Leading Lights - actively making technology work in their operations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-NZ" sz="1600" dirty="0">
                <a:latin typeface="Calibri"/>
                <a:ea typeface="Calibri"/>
                <a:cs typeface="Calibri"/>
                <a:sym typeface="Calibri"/>
              </a:rPr>
              <a:t>In this sector, it’s no surprise that 46% of the population are ‘Down to Earth’ Pragmatists, in 3 sub-groups: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-NZ" sz="1600" dirty="0">
                <a:latin typeface="Calibri"/>
                <a:ea typeface="Calibri"/>
                <a:cs typeface="Calibri"/>
                <a:sym typeface="Calibri"/>
              </a:rPr>
              <a:t>Self motivated pragmatists - actively ready to adopt for their own operational benefits, under the right conditions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-NZ" sz="1600" dirty="0">
                <a:latin typeface="Calibri"/>
                <a:ea typeface="Calibri"/>
                <a:cs typeface="Calibri"/>
                <a:sym typeface="Calibri"/>
              </a:rPr>
              <a:t>Poised pragmatists - motivated to adopt based on both external and internal drivers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-NZ" sz="1600" dirty="0">
                <a:latin typeface="Calibri"/>
                <a:ea typeface="Calibri"/>
                <a:cs typeface="Calibri"/>
                <a:sym typeface="Calibri"/>
              </a:rPr>
              <a:t>Pressured pragmatists - ready to adopt based on external drivers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-NZ" sz="1600" dirty="0">
                <a:latin typeface="Calibri"/>
                <a:ea typeface="Calibri"/>
                <a:cs typeface="Calibri"/>
                <a:sym typeface="Calibri"/>
              </a:rPr>
              <a:t>The 42% of the population who have less or negative intent to take on digital technology are either: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-NZ" sz="1600" dirty="0">
                <a:latin typeface="Calibri"/>
                <a:ea typeface="Calibri"/>
                <a:cs typeface="Calibri"/>
                <a:sym typeface="Calibri"/>
              </a:rPr>
              <a:t>Unconsciously Conservative - not really aware or interested in the role of technology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-NZ" sz="1600" dirty="0">
                <a:latin typeface="Calibri"/>
                <a:ea typeface="Calibri"/>
                <a:cs typeface="Calibri"/>
                <a:sym typeface="Calibri"/>
              </a:rPr>
              <a:t>Consciously Conservative - aware, but see no value in the role of technology for their business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74080" y="561945"/>
            <a:ext cx="7843839" cy="5281613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72"/>
          <p:cNvSpPr txBox="1"/>
          <p:nvPr/>
        </p:nvSpPr>
        <p:spPr>
          <a:xfrm rot="-5400000">
            <a:off x="253338" y="3577811"/>
            <a:ext cx="32263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Intent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72"/>
          <p:cNvSpPr txBox="1"/>
          <p:nvPr/>
        </p:nvSpPr>
        <p:spPr>
          <a:xfrm rot="5400000">
            <a:off x="8527655" y="3654796"/>
            <a:ext cx="32263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 Intent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72"/>
          <p:cNvSpPr txBox="1"/>
          <p:nvPr/>
        </p:nvSpPr>
        <p:spPr>
          <a:xfrm>
            <a:off x="3837095" y="487390"/>
            <a:ext cx="32263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Pressure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72"/>
          <p:cNvSpPr txBox="1"/>
          <p:nvPr/>
        </p:nvSpPr>
        <p:spPr>
          <a:xfrm>
            <a:off x="3951788" y="5874591"/>
            <a:ext cx="32263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Pressure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72"/>
          <p:cNvSpPr txBox="1"/>
          <p:nvPr/>
        </p:nvSpPr>
        <p:spPr>
          <a:xfrm>
            <a:off x="3396250" y="2049481"/>
            <a:ext cx="2417006" cy="1169551"/>
          </a:xfrm>
          <a:prstGeom prst="rect">
            <a:avLst/>
          </a:prstGeom>
          <a:solidFill>
            <a:srgbClr val="D4D9CF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 segment 3 looks like it overlaps Segment 5. The difference is that Segment 3 farmers perceive higher more significant barriers. Both segments are under some pressure to go digital, but they appear less open to implementation.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72"/>
          <p:cNvSpPr txBox="1"/>
          <p:nvPr/>
        </p:nvSpPr>
        <p:spPr>
          <a:xfrm>
            <a:off x="2422689" y="4116586"/>
            <a:ext cx="2339420" cy="861774"/>
          </a:xfrm>
          <a:prstGeom prst="rect">
            <a:avLst/>
          </a:prstGeom>
          <a:solidFill>
            <a:srgbClr val="D4D9CF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 segment 1 looks like it nearly overlaps Segment 4. The difference is that Segment 1 farmers perceive higher more significant barriers. Segment 4 farmers are more disengaged.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72"/>
          <p:cNvSpPr txBox="1"/>
          <p:nvPr/>
        </p:nvSpPr>
        <p:spPr>
          <a:xfrm>
            <a:off x="8410281" y="1971974"/>
            <a:ext cx="2339420" cy="861774"/>
          </a:xfrm>
          <a:prstGeom prst="rect">
            <a:avLst/>
          </a:prstGeom>
          <a:solidFill>
            <a:srgbClr val="D4D9CF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Segment 2 farmers are hungier for information and more open to new ideas and methods. They tend to be earlier adopters and are responsive to pressure.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72"/>
          <p:cNvSpPr txBox="1"/>
          <p:nvPr/>
        </p:nvSpPr>
        <p:spPr>
          <a:xfrm>
            <a:off x="1681842" y="1417976"/>
            <a:ext cx="2950115" cy="553998"/>
          </a:xfrm>
          <a:prstGeom prst="rect">
            <a:avLst/>
          </a:prstGeom>
          <a:solidFill>
            <a:srgbClr val="D4D9CF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 there is some correlation between intent and pressure and no farmers live in the low-intent high pressure segment (top left) 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72"/>
          <p:cNvSpPr txBox="1"/>
          <p:nvPr/>
        </p:nvSpPr>
        <p:spPr>
          <a:xfrm>
            <a:off x="7433695" y="4814215"/>
            <a:ext cx="2950115" cy="707886"/>
          </a:xfrm>
          <a:prstGeom prst="rect">
            <a:avLst/>
          </a:prstGeom>
          <a:solidFill>
            <a:srgbClr val="D4D9CF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Segment 6 have reasonably strong motivation but they are under less pressure than others to adopt digital solutions.  They would respond to informative case studies (maybe from early adopter neighbours).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1" name="Google Shape;621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41954" y="198339"/>
            <a:ext cx="2105025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34DB512-9567-401E-985B-EB36B7463D0A}"/>
              </a:ext>
            </a:extLst>
          </p:cNvPr>
          <p:cNvSpPr txBox="1"/>
          <p:nvPr/>
        </p:nvSpPr>
        <p:spPr>
          <a:xfrm>
            <a:off x="8638430" y="1328506"/>
            <a:ext cx="31248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b="1" dirty="0">
                <a:solidFill>
                  <a:srgbClr val="FF0000"/>
                </a:solidFill>
                <a:latin typeface="+mn-lt"/>
                <a:ea typeface="Calibri"/>
                <a:cs typeface="Calibri"/>
                <a:sym typeface="Calibri"/>
              </a:rPr>
              <a:t>Visionaries or Leading Lights </a:t>
            </a:r>
            <a:endParaRPr lang="en-NZ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455345-17DF-421E-A358-22B089B3B077}"/>
              </a:ext>
            </a:extLst>
          </p:cNvPr>
          <p:cNvSpPr txBox="1"/>
          <p:nvPr/>
        </p:nvSpPr>
        <p:spPr>
          <a:xfrm>
            <a:off x="7419549" y="4358290"/>
            <a:ext cx="23394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400" b="1" dirty="0">
                <a:solidFill>
                  <a:srgbClr val="FF0000"/>
                </a:solidFill>
              </a:rPr>
              <a:t>Self Motivated Pragmatists </a:t>
            </a:r>
            <a:endParaRPr lang="en-NZ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BF33D9-D288-49BD-A85B-E31165469B91}"/>
              </a:ext>
            </a:extLst>
          </p:cNvPr>
          <p:cNvSpPr txBox="1"/>
          <p:nvPr/>
        </p:nvSpPr>
        <p:spPr>
          <a:xfrm>
            <a:off x="5523411" y="1664197"/>
            <a:ext cx="23394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400" b="1" dirty="0">
                <a:solidFill>
                  <a:srgbClr val="FF0000"/>
                </a:solidFill>
              </a:rPr>
              <a:t>Pressured Pragmatists </a:t>
            </a:r>
            <a:endParaRPr lang="en-NZ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273DA4-10EF-4B3D-957D-34F7C04D855F}"/>
              </a:ext>
            </a:extLst>
          </p:cNvPr>
          <p:cNvSpPr txBox="1"/>
          <p:nvPr/>
        </p:nvSpPr>
        <p:spPr>
          <a:xfrm>
            <a:off x="5674090" y="2343960"/>
            <a:ext cx="23394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400" b="1" dirty="0">
                <a:solidFill>
                  <a:srgbClr val="FF0000"/>
                </a:solidFill>
              </a:rPr>
              <a:t>Poised Pragmatists </a:t>
            </a:r>
            <a:endParaRPr lang="en-NZ" b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A8696B-77B4-4033-BD58-E6D940C6F9E9}"/>
              </a:ext>
            </a:extLst>
          </p:cNvPr>
          <p:cNvSpPr txBox="1"/>
          <p:nvPr/>
        </p:nvSpPr>
        <p:spPr>
          <a:xfrm>
            <a:off x="3585897" y="5574534"/>
            <a:ext cx="23394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400" b="1" dirty="0">
                <a:solidFill>
                  <a:srgbClr val="FF0000"/>
                </a:solidFill>
              </a:rPr>
              <a:t>Consciously Conservative</a:t>
            </a:r>
            <a:endParaRPr lang="en-NZ" b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CF1772-DD98-4FEE-B465-F7CD8B9C9923}"/>
              </a:ext>
            </a:extLst>
          </p:cNvPr>
          <p:cNvSpPr txBox="1"/>
          <p:nvPr/>
        </p:nvSpPr>
        <p:spPr>
          <a:xfrm>
            <a:off x="4573639" y="4747783"/>
            <a:ext cx="23394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b="1" dirty="0">
                <a:solidFill>
                  <a:srgbClr val="FF0000"/>
                </a:solidFill>
              </a:rPr>
              <a:t>Unc</a:t>
            </a:r>
            <a:r>
              <a:rPr lang="en-NZ" sz="1400" b="1" dirty="0">
                <a:solidFill>
                  <a:srgbClr val="FF0000"/>
                </a:solidFill>
              </a:rPr>
              <a:t>onsciously Conservative</a:t>
            </a:r>
            <a:endParaRPr lang="en-NZ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1954" y="198339"/>
            <a:ext cx="210502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973952"/>
            <a:ext cx="12147550" cy="384899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66F030-F57D-46D9-9B8C-8636DF910353}"/>
              </a:ext>
            </a:extLst>
          </p:cNvPr>
          <p:cNvSpPr txBox="1"/>
          <p:nvPr/>
        </p:nvSpPr>
        <p:spPr>
          <a:xfrm>
            <a:off x="2582597" y="1450732"/>
            <a:ext cx="23394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400" b="1" dirty="0">
                <a:solidFill>
                  <a:srgbClr val="FF0000"/>
                </a:solidFill>
              </a:rPr>
              <a:t>Consciously Conservative</a:t>
            </a:r>
            <a:endParaRPr lang="en-NZ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EEFC42-15DB-42C3-8471-A9B0A18CE73C}"/>
              </a:ext>
            </a:extLst>
          </p:cNvPr>
          <p:cNvSpPr txBox="1"/>
          <p:nvPr/>
        </p:nvSpPr>
        <p:spPr>
          <a:xfrm>
            <a:off x="3882281" y="1450732"/>
            <a:ext cx="14644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b="1" dirty="0">
                <a:solidFill>
                  <a:srgbClr val="FF0000"/>
                </a:solidFill>
                <a:latin typeface="+mn-lt"/>
                <a:ea typeface="Calibri"/>
                <a:cs typeface="Calibri"/>
                <a:sym typeface="Calibri"/>
              </a:rPr>
              <a:t>Visionaries or </a:t>
            </a:r>
          </a:p>
          <a:p>
            <a:r>
              <a:rPr lang="en-NZ" b="1" dirty="0">
                <a:solidFill>
                  <a:srgbClr val="FF0000"/>
                </a:solidFill>
                <a:latin typeface="+mn-lt"/>
                <a:ea typeface="Calibri"/>
                <a:cs typeface="Calibri"/>
                <a:sym typeface="Calibri"/>
              </a:rPr>
              <a:t>Leading Lights </a:t>
            </a:r>
            <a:endParaRPr lang="en-NZ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A581B6-C34E-4C9D-A2D7-8A4697A70279}"/>
              </a:ext>
            </a:extLst>
          </p:cNvPr>
          <p:cNvSpPr txBox="1"/>
          <p:nvPr/>
        </p:nvSpPr>
        <p:spPr>
          <a:xfrm>
            <a:off x="5400130" y="1450732"/>
            <a:ext cx="13917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400" b="1" dirty="0">
                <a:solidFill>
                  <a:srgbClr val="FF0000"/>
                </a:solidFill>
              </a:rPr>
              <a:t>Pressured Pragmatists </a:t>
            </a:r>
            <a:endParaRPr lang="en-NZ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98E2AF-C6A8-40F7-B4B3-6B0DDE5C1164}"/>
              </a:ext>
            </a:extLst>
          </p:cNvPr>
          <p:cNvSpPr txBox="1"/>
          <p:nvPr/>
        </p:nvSpPr>
        <p:spPr>
          <a:xfrm>
            <a:off x="6715669" y="1450732"/>
            <a:ext cx="15393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400" b="1" dirty="0">
                <a:solidFill>
                  <a:srgbClr val="FF0000"/>
                </a:solidFill>
              </a:rPr>
              <a:t>Unconsciously Conservative</a:t>
            </a:r>
            <a:endParaRPr lang="en-NZ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31F41D-8B8C-4776-B685-72453AA3667D}"/>
              </a:ext>
            </a:extLst>
          </p:cNvPr>
          <p:cNvSpPr txBox="1"/>
          <p:nvPr/>
        </p:nvSpPr>
        <p:spPr>
          <a:xfrm>
            <a:off x="8180935" y="1450732"/>
            <a:ext cx="13109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400" b="1" dirty="0">
                <a:solidFill>
                  <a:srgbClr val="FF0000"/>
                </a:solidFill>
              </a:rPr>
              <a:t>Poised Pragmatists </a:t>
            </a:r>
            <a:endParaRPr lang="en-NZ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FC8B33-1BE4-4C7C-AFD0-2F26A6A30984}"/>
              </a:ext>
            </a:extLst>
          </p:cNvPr>
          <p:cNvSpPr txBox="1"/>
          <p:nvPr/>
        </p:nvSpPr>
        <p:spPr>
          <a:xfrm>
            <a:off x="9491845" y="1450732"/>
            <a:ext cx="1419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400" b="1" dirty="0">
                <a:solidFill>
                  <a:srgbClr val="FF0000"/>
                </a:solidFill>
              </a:rPr>
              <a:t>Self Motivated Pragmatists </a:t>
            </a:r>
            <a:endParaRPr lang="en-NZ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841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74"/>
          <p:cNvPicPr preferRelativeResize="0"/>
          <p:nvPr/>
        </p:nvPicPr>
        <p:blipFill rotWithShape="1">
          <a:blip r:embed="rId3">
            <a:alphaModFix/>
          </a:blip>
          <a:srcRect r="13374"/>
          <a:stretch/>
        </p:blipFill>
        <p:spPr>
          <a:xfrm>
            <a:off x="1109550" y="1072250"/>
            <a:ext cx="10297424" cy="458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41954" y="198339"/>
            <a:ext cx="2105025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6AE4C-CF02-4187-8F7A-A4C19EE4AA90}"/>
              </a:ext>
            </a:extLst>
          </p:cNvPr>
          <p:cNvSpPr txBox="1"/>
          <p:nvPr/>
        </p:nvSpPr>
        <p:spPr>
          <a:xfrm>
            <a:off x="5746747" y="646014"/>
            <a:ext cx="9543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000" dirty="0">
                <a:solidFill>
                  <a:srgbClr val="FF0000"/>
                </a:solidFill>
                <a:latin typeface="+mn-lt"/>
              </a:rPr>
              <a:t>Consciously Conservative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FF2963-8D8A-4BD0-A7ED-D8B38C1DE7C5}"/>
              </a:ext>
            </a:extLst>
          </p:cNvPr>
          <p:cNvSpPr txBox="1"/>
          <p:nvPr/>
        </p:nvSpPr>
        <p:spPr>
          <a:xfrm>
            <a:off x="6520566" y="633314"/>
            <a:ext cx="14644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1000" dirty="0">
                <a:solidFill>
                  <a:srgbClr val="FF0000"/>
                </a:solidFill>
                <a:latin typeface="+mn-lt"/>
                <a:ea typeface="Calibri"/>
                <a:cs typeface="Calibri"/>
                <a:sym typeface="Calibri"/>
              </a:rPr>
              <a:t>Visionaries or </a:t>
            </a:r>
          </a:p>
          <a:p>
            <a:r>
              <a:rPr lang="en-NZ" sz="1000" dirty="0">
                <a:solidFill>
                  <a:srgbClr val="FF0000"/>
                </a:solidFill>
                <a:latin typeface="+mn-lt"/>
                <a:ea typeface="Calibri"/>
                <a:cs typeface="Calibri"/>
                <a:sym typeface="Calibri"/>
              </a:rPr>
              <a:t>Leading Lights </a:t>
            </a:r>
            <a:endParaRPr lang="en-NZ" sz="1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5F554F-E1E3-4DBB-A332-24A6101FFA7A}"/>
              </a:ext>
            </a:extLst>
          </p:cNvPr>
          <p:cNvSpPr txBox="1"/>
          <p:nvPr/>
        </p:nvSpPr>
        <p:spPr>
          <a:xfrm>
            <a:off x="7398816" y="633677"/>
            <a:ext cx="1391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000" dirty="0">
                <a:solidFill>
                  <a:srgbClr val="FF0000"/>
                </a:solidFill>
                <a:latin typeface="+mn-lt"/>
              </a:rPr>
              <a:t>Pressured Pragmatists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DB92A4-B239-4219-8F78-7B2C2B534A30}"/>
              </a:ext>
            </a:extLst>
          </p:cNvPr>
          <p:cNvSpPr txBox="1"/>
          <p:nvPr/>
        </p:nvSpPr>
        <p:spPr>
          <a:xfrm>
            <a:off x="8154230" y="646506"/>
            <a:ext cx="15393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000" dirty="0">
                <a:solidFill>
                  <a:srgbClr val="FF0000"/>
                </a:solidFill>
                <a:latin typeface="+mn-lt"/>
              </a:rPr>
              <a:t>Unconsciously Conservative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F6E691-DECE-43D5-9266-196FE0E63BB1}"/>
              </a:ext>
            </a:extLst>
          </p:cNvPr>
          <p:cNvSpPr txBox="1"/>
          <p:nvPr/>
        </p:nvSpPr>
        <p:spPr>
          <a:xfrm>
            <a:off x="9057235" y="640390"/>
            <a:ext cx="1153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000" dirty="0">
                <a:solidFill>
                  <a:srgbClr val="FF0000"/>
                </a:solidFill>
                <a:latin typeface="+mn-lt"/>
              </a:rPr>
              <a:t>Poised Pragmatists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621F0C-E6C0-41CB-B609-2757533C40FB}"/>
              </a:ext>
            </a:extLst>
          </p:cNvPr>
          <p:cNvSpPr txBox="1"/>
          <p:nvPr/>
        </p:nvSpPr>
        <p:spPr>
          <a:xfrm>
            <a:off x="9841095" y="652364"/>
            <a:ext cx="14196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000" dirty="0">
                <a:solidFill>
                  <a:srgbClr val="FF0000"/>
                </a:solidFill>
                <a:latin typeface="+mn-lt"/>
              </a:rPr>
              <a:t>Self Motivated Pragmatists </a:t>
            </a:r>
          </a:p>
        </p:txBody>
      </p:sp>
    </p:spTree>
    <p:extLst>
      <p:ext uri="{BB962C8B-B14F-4D97-AF65-F5344CB8AC3E}">
        <p14:creationId xmlns:p14="http://schemas.microsoft.com/office/powerpoint/2010/main" val="152048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1954" y="198339"/>
            <a:ext cx="2105025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DCAE3FD-6A3B-4EDB-8C4E-39AEB590CAD1}"/>
              </a:ext>
            </a:extLst>
          </p:cNvPr>
          <p:cNvSpPr txBox="1"/>
          <p:nvPr/>
        </p:nvSpPr>
        <p:spPr>
          <a:xfrm>
            <a:off x="933450" y="2348012"/>
            <a:ext cx="1014095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NZ" sz="2400" b="1" dirty="0">
                <a:solidFill>
                  <a:srgbClr val="00B050"/>
                </a:solidFill>
                <a:latin typeface="+mn-lt"/>
                <a:ea typeface="Calibri"/>
                <a:cs typeface="Calibri"/>
                <a:sym typeface="Calibri"/>
              </a:rPr>
              <a:t>A majority of farmers believe tech adds real value to their operations</a:t>
            </a:r>
            <a:endParaRPr lang="en-NZ" sz="2400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endParaRPr lang="en-NZ" sz="2400" b="1" dirty="0">
              <a:solidFill>
                <a:srgbClr val="00B050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indent="-457200">
              <a:buFont typeface="+mj-lt"/>
              <a:buAutoNum type="arabicPeriod"/>
            </a:pPr>
            <a:r>
              <a:rPr lang="en-NZ" sz="2400" b="1" dirty="0">
                <a:solidFill>
                  <a:srgbClr val="00B050"/>
                </a:solidFill>
                <a:latin typeface="+mn-lt"/>
                <a:ea typeface="Calibri"/>
                <a:cs typeface="Calibri"/>
                <a:sym typeface="Calibri"/>
              </a:rPr>
              <a:t>Farmers like tech, but need support</a:t>
            </a:r>
          </a:p>
          <a:p>
            <a:pPr marL="457200" indent="-457200">
              <a:buFont typeface="+mj-lt"/>
              <a:buAutoNum type="arabicPeriod"/>
            </a:pPr>
            <a:endParaRPr lang="en-NZ" sz="2400" b="1" dirty="0">
              <a:solidFill>
                <a:srgbClr val="00B050"/>
              </a:solidFill>
              <a:latin typeface="+mn-lt"/>
              <a:cs typeface="Calibri"/>
              <a:sym typeface="Calibri"/>
            </a:endParaRPr>
          </a:p>
          <a:p>
            <a:pPr marL="457200" indent="-457200">
              <a:buFont typeface="+mj-lt"/>
              <a:buAutoNum type="arabicPeriod"/>
            </a:pPr>
            <a:r>
              <a:rPr lang="en-NZ" sz="2400" b="1" dirty="0">
                <a:solidFill>
                  <a:srgbClr val="00B050"/>
                </a:solidFill>
                <a:latin typeface="+mn-lt"/>
                <a:cs typeface="Calibri"/>
                <a:sym typeface="Calibri"/>
              </a:rPr>
              <a:t>There are a range of business types that would require different types of support </a:t>
            </a:r>
            <a:endParaRPr lang="en-NZ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0587260"/>
      </p:ext>
    </p:extLst>
  </p:cSld>
  <p:clrMapOvr>
    <a:masterClrMapping/>
  </p:clrMapOvr>
</p:sld>
</file>

<file path=ppt/theme/theme1.xml><?xml version="1.0" encoding="utf-8"?>
<a:theme xmlns:a="http://schemas.openxmlformats.org/drawingml/2006/main" name="Map of Ag">
  <a:themeElements>
    <a:clrScheme name="Map of Agriculture">
      <a:dk1>
        <a:srgbClr val="222222"/>
      </a:dk1>
      <a:lt1>
        <a:srgbClr val="FFFFFF"/>
      </a:lt1>
      <a:dk2>
        <a:srgbClr val="466125"/>
      </a:dk2>
      <a:lt2>
        <a:srgbClr val="FFFFFF"/>
      </a:lt2>
      <a:accent1>
        <a:srgbClr val="85A637"/>
      </a:accent1>
      <a:accent2>
        <a:srgbClr val="F37320"/>
      </a:accent2>
      <a:accent3>
        <a:srgbClr val="4BCBF5"/>
      </a:accent3>
      <a:accent4>
        <a:srgbClr val="FFA135"/>
      </a:accent4>
      <a:accent5>
        <a:srgbClr val="4568C4"/>
      </a:accent5>
      <a:accent6>
        <a:srgbClr val="67792C"/>
      </a:accent6>
      <a:hlink>
        <a:srgbClr val="85A637"/>
      </a:hlink>
      <a:folHlink>
        <a:srgbClr val="85A6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Variable - Change D1 L2 A1">
      <a:dk1>
        <a:srgbClr val="0A1C28"/>
      </a:dk1>
      <a:lt1>
        <a:srgbClr val="FFFFFF"/>
      </a:lt1>
      <a:dk2>
        <a:srgbClr val="FF0000"/>
      </a:dk2>
      <a:lt2>
        <a:srgbClr val="DDE7DE"/>
      </a:lt2>
      <a:accent1>
        <a:srgbClr val="B2E8F4"/>
      </a:accent1>
      <a:accent2>
        <a:srgbClr val="FFFFFF"/>
      </a:accent2>
      <a:accent3>
        <a:srgbClr val="FFFFFF"/>
      </a:accent3>
      <a:accent4>
        <a:srgbClr val="F2F2F2"/>
      </a:accent4>
      <a:accent5>
        <a:srgbClr val="F2F2F2"/>
      </a:accent5>
      <a:accent6>
        <a:srgbClr val="F2F2F2"/>
      </a:accent6>
      <a:hlink>
        <a:srgbClr val="F2F2F2"/>
      </a:hlink>
      <a:folHlink>
        <a:srgbClr val="F2F2F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E51E59EFAE9A478ABFD68A0F7EEAFE" ma:contentTypeVersion="19" ma:contentTypeDescription="Create a new document." ma:contentTypeScope="" ma:versionID="34d586ac90fa58f1b7b0be466477e65b">
  <xsd:schema xmlns:xsd="http://www.w3.org/2001/XMLSchema" xmlns:xs="http://www.w3.org/2001/XMLSchema" xmlns:p="http://schemas.microsoft.com/office/2006/metadata/properties" xmlns:ns2="2d20efd4-e9a5-4c11-9936-aa4028f71e0d" xmlns:ns3="85a9ddbe-dc9c-4606-b651-60f65892b3f7" targetNamespace="http://schemas.microsoft.com/office/2006/metadata/properties" ma:root="true" ma:fieldsID="1b9c8ed4ac22a51f9e95cfb9e6f92b95" ns2:_="" ns3:_="">
    <xsd:import namespace="2d20efd4-e9a5-4c11-9936-aa4028f71e0d"/>
    <xsd:import namespace="85a9ddbe-dc9c-4606-b651-60f65892b3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20efd4-e9a5-4c11-9936-aa4028f71e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d2ad9a5-f092-46df-a2c1-d5b4ec1c85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a9ddbe-dc9c-4606-b651-60f65892b3f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83b725f-ff22-458f-86cc-9f1ed0fa4551}" ma:internalName="TaxCatchAll" ma:showField="CatchAllData" ma:web="85a9ddbe-dc9c-4606-b651-60f65892b3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F00699-D838-4BA4-B690-402409E91702}"/>
</file>

<file path=customXml/itemProps2.xml><?xml version="1.0" encoding="utf-8"?>
<ds:datastoreItem xmlns:ds="http://schemas.openxmlformats.org/officeDocument/2006/customXml" ds:itemID="{49414F9E-0069-4664-BAA0-FCBF75FC2B76}"/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731</Words>
  <Application>Microsoft Office PowerPoint</Application>
  <PresentationFormat>Widescreen</PresentationFormat>
  <Paragraphs>115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Map of Ag</vt:lpstr>
      <vt:lpstr>Office Theme</vt:lpstr>
      <vt:lpstr>1001 farmers/growers interviewed</vt:lpstr>
      <vt:lpstr>Current use of digital tools by sub-sector</vt:lpstr>
      <vt:lpstr>Six useful segments</vt:lpstr>
      <vt:lpstr>PowerPoint Presentation</vt:lpstr>
      <vt:lpstr>business types hypothesis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Baseline of Digital Adoption</dc:title>
  <dc:creator>Brendan O'Connell</dc:creator>
  <cp:lastModifiedBy>Brendan O'Connell</cp:lastModifiedBy>
  <cp:revision>2</cp:revision>
  <dcterms:modified xsi:type="dcterms:W3CDTF">2022-05-10T21:06:35Z</dcterms:modified>
</cp:coreProperties>
</file>